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2" r:id="rId2"/>
    <p:sldId id="327" r:id="rId3"/>
    <p:sldId id="34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E0621-0734-47DD-8027-63C54ECE117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2ED926B-36B3-4D85-9D86-8653E271F1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A433C32-8EF8-45EC-8650-D564E9224201}"/>
              </a:ext>
            </a:extLst>
          </p:cNvPr>
          <p:cNvSpPr>
            <a:spLocks noGrp="1"/>
          </p:cNvSpPr>
          <p:nvPr>
            <p:ph type="dt" sz="half" idx="10"/>
          </p:nvPr>
        </p:nvSpPr>
        <p:spPr/>
        <p:txBody>
          <a:bodyPr/>
          <a:lstStyle/>
          <a:p>
            <a:fld id="{CC8F0000-CCC3-4BDF-90E8-9BF076FB3DA8}" type="datetimeFigureOut">
              <a:rPr lang="en-US" smtClean="0"/>
              <a:t>6/19/2020</a:t>
            </a:fld>
            <a:endParaRPr lang="en-US"/>
          </a:p>
        </p:txBody>
      </p:sp>
      <p:sp>
        <p:nvSpPr>
          <p:cNvPr id="5" name="Footer Placeholder 4">
            <a:extLst>
              <a:ext uri="{FF2B5EF4-FFF2-40B4-BE49-F238E27FC236}">
                <a16:creationId xmlns:a16="http://schemas.microsoft.com/office/drawing/2014/main" id="{825BD7DC-5F93-4FB5-805C-571FA1C5EC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8F7FB0-C7A3-478E-880A-4D8FABB4CA3C}"/>
              </a:ext>
            </a:extLst>
          </p:cNvPr>
          <p:cNvSpPr>
            <a:spLocks noGrp="1"/>
          </p:cNvSpPr>
          <p:nvPr>
            <p:ph type="sldNum" sz="quarter" idx="12"/>
          </p:nvPr>
        </p:nvSpPr>
        <p:spPr/>
        <p:txBody>
          <a:bodyPr/>
          <a:lstStyle/>
          <a:p>
            <a:fld id="{F747B2DB-E48F-4BFB-A5A4-F966FEED3184}" type="slidenum">
              <a:rPr lang="en-US" smtClean="0"/>
              <a:t>‹#›</a:t>
            </a:fld>
            <a:endParaRPr lang="en-US"/>
          </a:p>
        </p:txBody>
      </p:sp>
    </p:spTree>
    <p:extLst>
      <p:ext uri="{BB962C8B-B14F-4D97-AF65-F5344CB8AC3E}">
        <p14:creationId xmlns:p14="http://schemas.microsoft.com/office/powerpoint/2010/main" val="4244461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9BA57-C3ED-4B4A-9DBE-8946648CE60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7BA258-1B4A-486D-998F-153D04C881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2AEB6B-F942-465C-88C4-EB895EF6F33F}"/>
              </a:ext>
            </a:extLst>
          </p:cNvPr>
          <p:cNvSpPr>
            <a:spLocks noGrp="1"/>
          </p:cNvSpPr>
          <p:nvPr>
            <p:ph type="dt" sz="half" idx="10"/>
          </p:nvPr>
        </p:nvSpPr>
        <p:spPr/>
        <p:txBody>
          <a:bodyPr/>
          <a:lstStyle/>
          <a:p>
            <a:fld id="{CC8F0000-CCC3-4BDF-90E8-9BF076FB3DA8}" type="datetimeFigureOut">
              <a:rPr lang="en-US" smtClean="0"/>
              <a:t>6/19/2020</a:t>
            </a:fld>
            <a:endParaRPr lang="en-US"/>
          </a:p>
        </p:txBody>
      </p:sp>
      <p:sp>
        <p:nvSpPr>
          <p:cNvPr id="5" name="Footer Placeholder 4">
            <a:extLst>
              <a:ext uri="{FF2B5EF4-FFF2-40B4-BE49-F238E27FC236}">
                <a16:creationId xmlns:a16="http://schemas.microsoft.com/office/drawing/2014/main" id="{0986FAE3-7525-4F70-8B0F-D3A8E6ABC5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695075-9748-496D-9CB7-CE20C441AF34}"/>
              </a:ext>
            </a:extLst>
          </p:cNvPr>
          <p:cNvSpPr>
            <a:spLocks noGrp="1"/>
          </p:cNvSpPr>
          <p:nvPr>
            <p:ph type="sldNum" sz="quarter" idx="12"/>
          </p:nvPr>
        </p:nvSpPr>
        <p:spPr/>
        <p:txBody>
          <a:bodyPr/>
          <a:lstStyle/>
          <a:p>
            <a:fld id="{F747B2DB-E48F-4BFB-A5A4-F966FEED3184}" type="slidenum">
              <a:rPr lang="en-US" smtClean="0"/>
              <a:t>‹#›</a:t>
            </a:fld>
            <a:endParaRPr lang="en-US"/>
          </a:p>
        </p:txBody>
      </p:sp>
    </p:spTree>
    <p:extLst>
      <p:ext uri="{BB962C8B-B14F-4D97-AF65-F5344CB8AC3E}">
        <p14:creationId xmlns:p14="http://schemas.microsoft.com/office/powerpoint/2010/main" val="3842793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224207-402D-4340-A83F-778BD0496A6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1F7E74D-82C3-4650-A8A6-CC5EB0CE11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358CE8-4254-4D83-8315-A2487DEC31F6}"/>
              </a:ext>
            </a:extLst>
          </p:cNvPr>
          <p:cNvSpPr>
            <a:spLocks noGrp="1"/>
          </p:cNvSpPr>
          <p:nvPr>
            <p:ph type="dt" sz="half" idx="10"/>
          </p:nvPr>
        </p:nvSpPr>
        <p:spPr/>
        <p:txBody>
          <a:bodyPr/>
          <a:lstStyle/>
          <a:p>
            <a:fld id="{CC8F0000-CCC3-4BDF-90E8-9BF076FB3DA8}" type="datetimeFigureOut">
              <a:rPr lang="en-US" smtClean="0"/>
              <a:t>6/19/2020</a:t>
            </a:fld>
            <a:endParaRPr lang="en-US"/>
          </a:p>
        </p:txBody>
      </p:sp>
      <p:sp>
        <p:nvSpPr>
          <p:cNvPr id="5" name="Footer Placeholder 4">
            <a:extLst>
              <a:ext uri="{FF2B5EF4-FFF2-40B4-BE49-F238E27FC236}">
                <a16:creationId xmlns:a16="http://schemas.microsoft.com/office/drawing/2014/main" id="{FAC6EE98-2664-4D78-BCE0-B49DFFBEAE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4DF5F3-E605-48B7-B1B7-701815ED7E56}"/>
              </a:ext>
            </a:extLst>
          </p:cNvPr>
          <p:cNvSpPr>
            <a:spLocks noGrp="1"/>
          </p:cNvSpPr>
          <p:nvPr>
            <p:ph type="sldNum" sz="quarter" idx="12"/>
          </p:nvPr>
        </p:nvSpPr>
        <p:spPr/>
        <p:txBody>
          <a:bodyPr/>
          <a:lstStyle/>
          <a:p>
            <a:fld id="{F747B2DB-E48F-4BFB-A5A4-F966FEED3184}" type="slidenum">
              <a:rPr lang="en-US" smtClean="0"/>
              <a:t>‹#›</a:t>
            </a:fld>
            <a:endParaRPr lang="en-US"/>
          </a:p>
        </p:txBody>
      </p:sp>
    </p:spTree>
    <p:extLst>
      <p:ext uri="{BB962C8B-B14F-4D97-AF65-F5344CB8AC3E}">
        <p14:creationId xmlns:p14="http://schemas.microsoft.com/office/powerpoint/2010/main" val="281337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ull Column Bullets">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53173" y="992981"/>
            <a:ext cx="11280362" cy="4861719"/>
          </a:xfrm>
        </p:spPr>
        <p:txBody>
          <a:bodyPr numCol="1">
            <a:noAutofit/>
          </a:bodyPr>
          <a:lstStyle>
            <a:lvl1pPr marL="457109" indent="-457109">
              <a:lnSpc>
                <a:spcPct val="114000"/>
              </a:lnSpc>
              <a:spcBef>
                <a:spcPts val="0"/>
              </a:spcBef>
              <a:buFont typeface="AppleSymbols" charset="0"/>
              <a:buChar char="⦿"/>
              <a:defRPr sz="2200"/>
            </a:lvl1pPr>
          </a:lstStyle>
          <a:p>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hoc in </a:t>
            </a:r>
            <a:r>
              <a:rPr lang="en-US" dirty="0" err="1"/>
              <a:t>eo</a:t>
            </a:r>
            <a:r>
              <a:rPr lang="en-US" dirty="0"/>
              <a:t> M. </a:t>
            </a:r>
            <a:r>
              <a:rPr lang="en-US" dirty="0" err="1"/>
              <a:t>Ut</a:t>
            </a:r>
            <a:r>
              <a:rPr lang="en-US" dirty="0"/>
              <a:t> </a:t>
            </a:r>
            <a:r>
              <a:rPr lang="en-US" dirty="0" err="1"/>
              <a:t>pulsi</a:t>
            </a:r>
            <a:r>
              <a:rPr lang="en-US" dirty="0"/>
              <a:t> </a:t>
            </a:r>
            <a:r>
              <a:rPr lang="en-US" dirty="0" err="1"/>
              <a:t>recurrant</a:t>
            </a:r>
            <a:r>
              <a:rPr lang="en-US" dirty="0"/>
              <a:t>? </a:t>
            </a:r>
            <a:r>
              <a:rPr lang="en-US" dirty="0" err="1"/>
              <a:t>Istam</a:t>
            </a:r>
            <a:r>
              <a:rPr lang="en-US" dirty="0"/>
              <a:t> </a:t>
            </a:r>
            <a:r>
              <a:rPr lang="en-US" dirty="0" err="1"/>
              <a:t>voluptatem</a:t>
            </a:r>
            <a:r>
              <a:rPr lang="en-US" dirty="0"/>
              <a:t>, </a:t>
            </a:r>
            <a:r>
              <a:rPr lang="en-US" dirty="0" err="1"/>
              <a:t>inquit</a:t>
            </a:r>
            <a:r>
              <a:rPr lang="en-US" dirty="0"/>
              <a:t>, Epicurus </a:t>
            </a:r>
            <a:r>
              <a:rPr lang="en-US" dirty="0" err="1"/>
              <a:t>ignorat</a:t>
            </a:r>
            <a:r>
              <a:rPr lang="en-US" dirty="0"/>
              <a:t>? An </a:t>
            </a:r>
            <a:r>
              <a:rPr lang="en-US" dirty="0" err="1"/>
              <a:t>eiusdem</a:t>
            </a:r>
            <a:r>
              <a:rPr lang="en-US" dirty="0"/>
              <a:t> </a:t>
            </a:r>
            <a:r>
              <a:rPr lang="en-US" dirty="0" err="1"/>
              <a:t>modi</a:t>
            </a:r>
            <a:r>
              <a:rPr lang="en-US" dirty="0"/>
              <a:t>?</a:t>
            </a:r>
          </a:p>
          <a:p>
            <a:r>
              <a:rPr lang="en-US" dirty="0"/>
              <a:t>Nos </a:t>
            </a:r>
            <a:r>
              <a:rPr lang="en-US" dirty="0" err="1"/>
              <a:t>commodius</a:t>
            </a:r>
            <a:r>
              <a:rPr lang="en-US" dirty="0"/>
              <a:t> </a:t>
            </a:r>
            <a:r>
              <a:rPr lang="en-US" dirty="0" err="1"/>
              <a:t>agimus</a:t>
            </a:r>
            <a:r>
              <a:rPr lang="en-US" dirty="0"/>
              <a:t>. </a:t>
            </a:r>
            <a:r>
              <a:rPr lang="en-US" dirty="0" err="1"/>
              <a:t>Eaedem</a:t>
            </a:r>
            <a:r>
              <a:rPr lang="en-US" dirty="0"/>
              <a:t> res </a:t>
            </a:r>
            <a:r>
              <a:rPr lang="en-US" dirty="0" err="1"/>
              <a:t>maneant</a:t>
            </a:r>
            <a:r>
              <a:rPr lang="en-US" dirty="0"/>
              <a:t> </a:t>
            </a:r>
            <a:r>
              <a:rPr lang="en-US" dirty="0" err="1"/>
              <a:t>alio</a:t>
            </a:r>
            <a:r>
              <a:rPr lang="en-US" dirty="0"/>
              <a:t> </a:t>
            </a:r>
            <a:r>
              <a:rPr lang="en-US" dirty="0" err="1"/>
              <a:t>modo</a:t>
            </a:r>
            <a:r>
              <a:rPr lang="en-US" dirty="0"/>
              <a:t>. </a:t>
            </a:r>
            <a:r>
              <a:rPr lang="en-US" dirty="0" err="1"/>
              <a:t>Avaritiamne</a:t>
            </a:r>
            <a:r>
              <a:rPr lang="en-US" dirty="0"/>
              <a:t> </a:t>
            </a:r>
            <a:r>
              <a:rPr lang="en-US" dirty="0" err="1"/>
              <a:t>minuis</a:t>
            </a:r>
            <a:r>
              <a:rPr lang="en-US" dirty="0"/>
              <a:t>? </a:t>
            </a:r>
            <a:r>
              <a:rPr lang="en-US" dirty="0" err="1"/>
              <a:t>Sed</a:t>
            </a:r>
            <a:r>
              <a:rPr lang="en-US" dirty="0"/>
              <a:t> </a:t>
            </a:r>
            <a:r>
              <a:rPr lang="en-US" dirty="0" err="1"/>
              <a:t>haec</a:t>
            </a:r>
            <a:r>
              <a:rPr lang="en-US" dirty="0"/>
              <a:t> in </a:t>
            </a:r>
            <a:r>
              <a:rPr lang="en-US" dirty="0" err="1"/>
              <a:t>pueris</a:t>
            </a:r>
            <a:r>
              <a:rPr lang="en-US" dirty="0"/>
              <a:t>; </a:t>
            </a:r>
          </a:p>
          <a:p>
            <a:r>
              <a:rPr lang="en-US" dirty="0" err="1"/>
              <a:t>Immo</a:t>
            </a:r>
            <a:r>
              <a:rPr lang="en-US" dirty="0"/>
              <a:t> </a:t>
            </a:r>
            <a:r>
              <a:rPr lang="en-US" dirty="0" err="1"/>
              <a:t>videri</a:t>
            </a:r>
            <a:r>
              <a:rPr lang="en-US" dirty="0"/>
              <a:t> </a:t>
            </a:r>
            <a:r>
              <a:rPr lang="en-US" dirty="0" err="1"/>
              <a:t>fortasse</a:t>
            </a:r>
            <a:r>
              <a:rPr lang="en-US" dirty="0"/>
              <a:t>.</a:t>
            </a:r>
          </a:p>
          <a:p>
            <a:r>
              <a:rPr lang="en-US" dirty="0"/>
              <a:t>Qui </a:t>
            </a:r>
            <a:r>
              <a:rPr lang="en-US" dirty="0" err="1"/>
              <a:t>autem</a:t>
            </a:r>
            <a:r>
              <a:rPr lang="en-US" dirty="0"/>
              <a:t> de </a:t>
            </a:r>
            <a:r>
              <a:rPr lang="en-US" dirty="0" err="1"/>
              <a:t>summo</a:t>
            </a:r>
            <a:r>
              <a:rPr lang="en-US" dirty="0"/>
              <a:t> bono </a:t>
            </a:r>
            <a:r>
              <a:rPr lang="en-US" dirty="0" err="1"/>
              <a:t>dissentit</a:t>
            </a:r>
            <a:r>
              <a:rPr lang="en-US" dirty="0"/>
              <a:t> de </a:t>
            </a:r>
            <a:r>
              <a:rPr lang="en-US" dirty="0" err="1"/>
              <a:t>tota</a:t>
            </a:r>
            <a:r>
              <a:rPr lang="en-US" dirty="0"/>
              <a:t> </a:t>
            </a:r>
            <a:r>
              <a:rPr lang="en-US" dirty="0" err="1"/>
              <a:t>philosophiae</a:t>
            </a:r>
            <a:r>
              <a:rPr lang="en-US" dirty="0"/>
              <a:t> </a:t>
            </a:r>
            <a:r>
              <a:rPr lang="en-US" dirty="0" err="1"/>
              <a:t>ratione</a:t>
            </a:r>
            <a:r>
              <a:rPr lang="en-US" dirty="0"/>
              <a:t> </a:t>
            </a:r>
            <a:r>
              <a:rPr lang="en-US" dirty="0" err="1"/>
              <a:t>dissentit</a:t>
            </a:r>
            <a:r>
              <a:rPr lang="en-US" dirty="0"/>
              <a:t>.</a:t>
            </a:r>
          </a:p>
          <a:p>
            <a:r>
              <a:rPr lang="en-US" dirty="0"/>
              <a:t>An </a:t>
            </a:r>
            <a:r>
              <a:rPr lang="en-US" dirty="0" err="1"/>
              <a:t>est</a:t>
            </a:r>
            <a:r>
              <a:rPr lang="en-US" dirty="0"/>
              <a:t> </a:t>
            </a:r>
            <a:r>
              <a:rPr lang="en-US" dirty="0" err="1"/>
              <a:t>aliquid</a:t>
            </a:r>
            <a:r>
              <a:rPr lang="en-US" dirty="0"/>
              <a:t> per se ipsum </a:t>
            </a:r>
            <a:r>
              <a:rPr lang="en-US" dirty="0" err="1"/>
              <a:t>flagitiosum</a:t>
            </a:r>
            <a:r>
              <a:rPr lang="en-US" dirty="0"/>
              <a:t>, </a:t>
            </a:r>
            <a:r>
              <a:rPr lang="en-US" dirty="0" err="1"/>
              <a:t>etiamsi</a:t>
            </a:r>
            <a:r>
              <a:rPr lang="en-US" dirty="0"/>
              <a:t> </a:t>
            </a:r>
            <a:r>
              <a:rPr lang="en-US" dirty="0" err="1"/>
              <a:t>nulla</a:t>
            </a:r>
            <a:r>
              <a:rPr lang="en-US" dirty="0"/>
              <a:t> </a:t>
            </a:r>
            <a:r>
              <a:rPr lang="en-US" dirty="0" err="1"/>
              <a:t>comitetur</a:t>
            </a:r>
            <a:r>
              <a:rPr lang="en-US" dirty="0"/>
              <a:t> </a:t>
            </a:r>
            <a:r>
              <a:rPr lang="en-US" dirty="0" err="1"/>
              <a:t>infamia</a:t>
            </a:r>
            <a:r>
              <a:rPr lang="en-US" dirty="0"/>
              <a:t>?</a:t>
            </a:r>
          </a:p>
          <a:p>
            <a:r>
              <a:rPr lang="en-US" dirty="0"/>
              <a:t>Cur </a:t>
            </a:r>
            <a:r>
              <a:rPr lang="en-US" dirty="0" err="1"/>
              <a:t>deinde</a:t>
            </a:r>
            <a:r>
              <a:rPr lang="en-US" dirty="0"/>
              <a:t> </a:t>
            </a:r>
            <a:r>
              <a:rPr lang="en-US" dirty="0" err="1"/>
              <a:t>Metrodori</a:t>
            </a:r>
            <a:r>
              <a:rPr lang="en-US" dirty="0"/>
              <a:t> </a:t>
            </a:r>
            <a:r>
              <a:rPr lang="en-US" dirty="0" err="1"/>
              <a:t>liberos</a:t>
            </a:r>
            <a:r>
              <a:rPr lang="en-US" dirty="0"/>
              <a:t> </a:t>
            </a:r>
            <a:r>
              <a:rPr lang="en-US" dirty="0" err="1"/>
              <a:t>commendas</a:t>
            </a:r>
            <a:r>
              <a:rPr lang="en-US" dirty="0"/>
              <a:t>?</a:t>
            </a:r>
          </a:p>
          <a:p>
            <a:r>
              <a:rPr lang="en-US" dirty="0"/>
              <a:t>Quid ergo?</a:t>
            </a:r>
          </a:p>
          <a:p>
            <a:r>
              <a:rPr lang="en-US" dirty="0" err="1"/>
              <a:t>Sed</a:t>
            </a:r>
            <a:r>
              <a:rPr lang="en-US" dirty="0"/>
              <a:t> </a:t>
            </a:r>
            <a:r>
              <a:rPr lang="en-US" dirty="0" err="1"/>
              <a:t>fortuna</a:t>
            </a:r>
            <a:r>
              <a:rPr lang="en-US" dirty="0"/>
              <a:t> </a:t>
            </a:r>
            <a:r>
              <a:rPr lang="en-US" dirty="0" err="1"/>
              <a:t>fortis</a:t>
            </a:r>
            <a:r>
              <a:rPr lang="en-US" dirty="0"/>
              <a:t>; Quid, quod res alia </a:t>
            </a:r>
            <a:r>
              <a:rPr lang="en-US" dirty="0" err="1"/>
              <a:t>tota</a:t>
            </a:r>
            <a:r>
              <a:rPr lang="en-US" dirty="0"/>
              <a:t> </a:t>
            </a:r>
            <a:r>
              <a:rPr lang="en-US" dirty="0" err="1"/>
              <a:t>est</a:t>
            </a:r>
            <a:r>
              <a:rPr lang="en-US" dirty="0"/>
              <a:t>? </a:t>
            </a:r>
            <a:r>
              <a:rPr lang="en-US" dirty="0" err="1"/>
              <a:t>Respondeat</a:t>
            </a:r>
            <a:r>
              <a:rPr lang="en-US" dirty="0"/>
              <a:t> </a:t>
            </a:r>
            <a:r>
              <a:rPr lang="en-US" dirty="0" err="1"/>
              <a:t>totidem</a:t>
            </a:r>
            <a:r>
              <a:rPr lang="en-US" dirty="0"/>
              <a:t> </a:t>
            </a:r>
            <a:r>
              <a:rPr lang="en-US" dirty="0" err="1"/>
              <a:t>verbis</a:t>
            </a:r>
            <a:r>
              <a:rPr lang="en-US" dirty="0"/>
              <a:t>. </a:t>
            </a:r>
            <a:r>
              <a:rPr lang="en-US" dirty="0" err="1"/>
              <a:t>Sed</a:t>
            </a:r>
            <a:r>
              <a:rPr lang="en-US" dirty="0"/>
              <a:t> </a:t>
            </a:r>
            <a:r>
              <a:rPr lang="en-US" dirty="0" err="1"/>
              <a:t>haec</a:t>
            </a:r>
            <a:r>
              <a:rPr lang="en-US" dirty="0"/>
              <a:t> </a:t>
            </a:r>
            <a:r>
              <a:rPr lang="en-US" dirty="0" err="1"/>
              <a:t>omittamus</a:t>
            </a:r>
            <a:r>
              <a:rPr lang="en-US" dirty="0"/>
              <a:t>; Ratio </a:t>
            </a:r>
            <a:r>
              <a:rPr lang="en-US" dirty="0" err="1"/>
              <a:t>quidem</a:t>
            </a:r>
            <a:r>
              <a:rPr lang="en-US" dirty="0"/>
              <a:t> </a:t>
            </a:r>
            <a:r>
              <a:rPr lang="en-US" dirty="0" err="1"/>
              <a:t>vestra</a:t>
            </a:r>
            <a:r>
              <a:rPr lang="en-US" dirty="0"/>
              <a:t> sic </a:t>
            </a:r>
            <a:r>
              <a:rPr lang="en-US" dirty="0" err="1"/>
              <a:t>cogit</a:t>
            </a:r>
            <a:r>
              <a:rPr lang="en-US" dirty="0"/>
              <a:t>. </a:t>
            </a:r>
            <a:r>
              <a:rPr lang="en-US" dirty="0" err="1"/>
              <a:t>Ita</a:t>
            </a:r>
            <a:r>
              <a:rPr lang="en-US" dirty="0"/>
              <a:t> fit cum </a:t>
            </a:r>
            <a:r>
              <a:rPr lang="en-US" dirty="0" err="1"/>
              <a:t>gravior</a:t>
            </a:r>
            <a:r>
              <a:rPr lang="en-US" dirty="0"/>
              <a:t>, tum </a:t>
            </a:r>
            <a:r>
              <a:rPr lang="en-US" dirty="0" err="1"/>
              <a:t>etiam</a:t>
            </a:r>
            <a:r>
              <a:rPr lang="en-US" dirty="0"/>
              <a:t> </a:t>
            </a:r>
            <a:r>
              <a:rPr lang="en-US" dirty="0" err="1"/>
              <a:t>splendidior</a:t>
            </a:r>
            <a:r>
              <a:rPr lang="en-US" dirty="0"/>
              <a:t>.</a:t>
            </a:r>
          </a:p>
        </p:txBody>
      </p:sp>
      <p:cxnSp>
        <p:nvCxnSpPr>
          <p:cNvPr id="16" name="Straight Connector 15"/>
          <p:cNvCxnSpPr/>
          <p:nvPr/>
        </p:nvCxnSpPr>
        <p:spPr>
          <a:xfrm>
            <a:off x="453172" y="762000"/>
            <a:ext cx="11276925"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0"/>
          </p:nvPr>
        </p:nvSpPr>
        <p:spPr/>
        <p:txBody>
          <a:bodyPr/>
          <a:lstStyle>
            <a:lvl1pPr>
              <a:defRPr>
                <a:latin typeface="+mn-lt"/>
              </a:defRPr>
            </a:lvl1pPr>
          </a:lstStyle>
          <a:p>
            <a:pPr>
              <a:buSzPct val="25000"/>
            </a:pPr>
            <a:fld id="{00000000-1234-1234-1234-123412341234}" type="slidenum">
              <a:rPr lang="en-US" sz="1200" smtClean="0">
                <a:solidFill>
                  <a:srgbClr val="888888"/>
                </a:solidFill>
                <a:ea typeface="Calibri"/>
                <a:cs typeface="Calibri"/>
                <a:sym typeface="Calibri"/>
              </a:rPr>
              <a:pPr>
                <a:buSzPct val="25000"/>
              </a:pPr>
              <a:t>‹#›</a:t>
            </a:fld>
            <a:endParaRPr lang="en-US" sz="1200">
              <a:solidFill>
                <a:srgbClr val="888888"/>
              </a:solidFill>
              <a:ea typeface="Calibri"/>
              <a:cs typeface="Calibri"/>
              <a:sym typeface="Calibri"/>
            </a:endParaRPr>
          </a:p>
        </p:txBody>
      </p:sp>
      <p:sp>
        <p:nvSpPr>
          <p:cNvPr id="4" name="Title 3"/>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2"/>
          </p:nvPr>
        </p:nvSpPr>
        <p:spPr>
          <a:xfrm>
            <a:off x="0" y="5685372"/>
            <a:ext cx="12192000" cy="1172629"/>
          </a:xfrm>
          <a:solidFill>
            <a:schemeClr val="tx1"/>
          </a:solidFill>
        </p:spPr>
        <p:txBody>
          <a:bodyPr lIns="914400" tIns="457200" rIns="914400" bIns="457200" anchor="b" anchorCtr="0">
            <a:spAutoFit/>
          </a:bodyPr>
          <a:lstStyle>
            <a:lvl1pPr marL="0" indent="0" algn="ctr">
              <a:buNone/>
              <a:defRPr sz="1800"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p:txBody>
      </p:sp>
    </p:spTree>
    <p:extLst>
      <p:ext uri="{BB962C8B-B14F-4D97-AF65-F5344CB8AC3E}">
        <p14:creationId xmlns:p14="http://schemas.microsoft.com/office/powerpoint/2010/main" val="964224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C918C-D6E0-4DC7-8C61-17E21F58CF5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B2F7957-986D-41CF-A2FA-8FA42392F2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E2CAD5-97BB-415D-9EB2-B97CE64AB601}"/>
              </a:ext>
            </a:extLst>
          </p:cNvPr>
          <p:cNvSpPr>
            <a:spLocks noGrp="1"/>
          </p:cNvSpPr>
          <p:nvPr>
            <p:ph type="dt" sz="half" idx="10"/>
          </p:nvPr>
        </p:nvSpPr>
        <p:spPr/>
        <p:txBody>
          <a:bodyPr/>
          <a:lstStyle/>
          <a:p>
            <a:fld id="{CC8F0000-CCC3-4BDF-90E8-9BF076FB3DA8}" type="datetimeFigureOut">
              <a:rPr lang="en-US" smtClean="0"/>
              <a:t>6/19/2020</a:t>
            </a:fld>
            <a:endParaRPr lang="en-US"/>
          </a:p>
        </p:txBody>
      </p:sp>
      <p:sp>
        <p:nvSpPr>
          <p:cNvPr id="5" name="Footer Placeholder 4">
            <a:extLst>
              <a:ext uri="{FF2B5EF4-FFF2-40B4-BE49-F238E27FC236}">
                <a16:creationId xmlns:a16="http://schemas.microsoft.com/office/drawing/2014/main" id="{57EC7E3E-D73C-48DF-8144-10ED5940B1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B09939-CEF5-4CD4-8210-96F0E9E408FD}"/>
              </a:ext>
            </a:extLst>
          </p:cNvPr>
          <p:cNvSpPr>
            <a:spLocks noGrp="1"/>
          </p:cNvSpPr>
          <p:nvPr>
            <p:ph type="sldNum" sz="quarter" idx="12"/>
          </p:nvPr>
        </p:nvSpPr>
        <p:spPr/>
        <p:txBody>
          <a:bodyPr/>
          <a:lstStyle/>
          <a:p>
            <a:fld id="{F747B2DB-E48F-4BFB-A5A4-F966FEED3184}" type="slidenum">
              <a:rPr lang="en-US" smtClean="0"/>
              <a:t>‹#›</a:t>
            </a:fld>
            <a:endParaRPr lang="en-US"/>
          </a:p>
        </p:txBody>
      </p:sp>
    </p:spTree>
    <p:extLst>
      <p:ext uri="{BB962C8B-B14F-4D97-AF65-F5344CB8AC3E}">
        <p14:creationId xmlns:p14="http://schemas.microsoft.com/office/powerpoint/2010/main" val="3774925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9E0D1-C8F4-49EC-84F0-741334033AC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79EBEF-EBEF-4AFC-8E48-5E48493E10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4DEE1C6-2A4F-4F3F-84DD-4283FF118F94}"/>
              </a:ext>
            </a:extLst>
          </p:cNvPr>
          <p:cNvSpPr>
            <a:spLocks noGrp="1"/>
          </p:cNvSpPr>
          <p:nvPr>
            <p:ph type="dt" sz="half" idx="10"/>
          </p:nvPr>
        </p:nvSpPr>
        <p:spPr/>
        <p:txBody>
          <a:bodyPr/>
          <a:lstStyle/>
          <a:p>
            <a:fld id="{CC8F0000-CCC3-4BDF-90E8-9BF076FB3DA8}" type="datetimeFigureOut">
              <a:rPr lang="en-US" smtClean="0"/>
              <a:t>6/19/2020</a:t>
            </a:fld>
            <a:endParaRPr lang="en-US"/>
          </a:p>
        </p:txBody>
      </p:sp>
      <p:sp>
        <p:nvSpPr>
          <p:cNvPr id="5" name="Footer Placeholder 4">
            <a:extLst>
              <a:ext uri="{FF2B5EF4-FFF2-40B4-BE49-F238E27FC236}">
                <a16:creationId xmlns:a16="http://schemas.microsoft.com/office/drawing/2014/main" id="{4334A910-2FC2-49FE-B8D9-5684604FDA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40C2B2-F1E1-42BE-8734-64212EB2285B}"/>
              </a:ext>
            </a:extLst>
          </p:cNvPr>
          <p:cNvSpPr>
            <a:spLocks noGrp="1"/>
          </p:cNvSpPr>
          <p:nvPr>
            <p:ph type="sldNum" sz="quarter" idx="12"/>
          </p:nvPr>
        </p:nvSpPr>
        <p:spPr/>
        <p:txBody>
          <a:bodyPr/>
          <a:lstStyle/>
          <a:p>
            <a:fld id="{F747B2DB-E48F-4BFB-A5A4-F966FEED3184}" type="slidenum">
              <a:rPr lang="en-US" smtClean="0"/>
              <a:t>‹#›</a:t>
            </a:fld>
            <a:endParaRPr lang="en-US"/>
          </a:p>
        </p:txBody>
      </p:sp>
    </p:spTree>
    <p:extLst>
      <p:ext uri="{BB962C8B-B14F-4D97-AF65-F5344CB8AC3E}">
        <p14:creationId xmlns:p14="http://schemas.microsoft.com/office/powerpoint/2010/main" val="4026924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8770A-923C-4504-91C2-268585714A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BC5EB09-7C25-4AB2-86EB-BBDD1687266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10BA535-95A8-4A8F-AB35-945A7805EC8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0F199C2-794D-4FA8-95DB-5C4E3185A2E8}"/>
              </a:ext>
            </a:extLst>
          </p:cNvPr>
          <p:cNvSpPr>
            <a:spLocks noGrp="1"/>
          </p:cNvSpPr>
          <p:nvPr>
            <p:ph type="dt" sz="half" idx="10"/>
          </p:nvPr>
        </p:nvSpPr>
        <p:spPr/>
        <p:txBody>
          <a:bodyPr/>
          <a:lstStyle/>
          <a:p>
            <a:fld id="{CC8F0000-CCC3-4BDF-90E8-9BF076FB3DA8}" type="datetimeFigureOut">
              <a:rPr lang="en-US" smtClean="0"/>
              <a:t>6/19/2020</a:t>
            </a:fld>
            <a:endParaRPr lang="en-US"/>
          </a:p>
        </p:txBody>
      </p:sp>
      <p:sp>
        <p:nvSpPr>
          <p:cNvPr id="6" name="Footer Placeholder 5">
            <a:extLst>
              <a:ext uri="{FF2B5EF4-FFF2-40B4-BE49-F238E27FC236}">
                <a16:creationId xmlns:a16="http://schemas.microsoft.com/office/drawing/2014/main" id="{56BBFC16-A88F-42E7-A5CB-CDD787BA2E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F35F44-84EA-49E4-8B55-521A572B248B}"/>
              </a:ext>
            </a:extLst>
          </p:cNvPr>
          <p:cNvSpPr>
            <a:spLocks noGrp="1"/>
          </p:cNvSpPr>
          <p:nvPr>
            <p:ph type="sldNum" sz="quarter" idx="12"/>
          </p:nvPr>
        </p:nvSpPr>
        <p:spPr/>
        <p:txBody>
          <a:bodyPr/>
          <a:lstStyle/>
          <a:p>
            <a:fld id="{F747B2DB-E48F-4BFB-A5A4-F966FEED3184}" type="slidenum">
              <a:rPr lang="en-US" smtClean="0"/>
              <a:t>‹#›</a:t>
            </a:fld>
            <a:endParaRPr lang="en-US"/>
          </a:p>
        </p:txBody>
      </p:sp>
    </p:spTree>
    <p:extLst>
      <p:ext uri="{BB962C8B-B14F-4D97-AF65-F5344CB8AC3E}">
        <p14:creationId xmlns:p14="http://schemas.microsoft.com/office/powerpoint/2010/main" val="2392061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9F173-C8F6-43F4-97F9-7ED0C9D9662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4B8AAAA-66B7-43AC-A2D6-9ED0A436DB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8E593AE-47BA-432F-9CE6-51890393060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8DBD6C6-374F-42CA-8B03-2C5A51C76A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E6F8D5-D5B6-40E2-9E4B-6A4C4CA7C7C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0259CD3-CAC4-4255-BED7-147AC4CC0726}"/>
              </a:ext>
            </a:extLst>
          </p:cNvPr>
          <p:cNvSpPr>
            <a:spLocks noGrp="1"/>
          </p:cNvSpPr>
          <p:nvPr>
            <p:ph type="dt" sz="half" idx="10"/>
          </p:nvPr>
        </p:nvSpPr>
        <p:spPr/>
        <p:txBody>
          <a:bodyPr/>
          <a:lstStyle/>
          <a:p>
            <a:fld id="{CC8F0000-CCC3-4BDF-90E8-9BF076FB3DA8}" type="datetimeFigureOut">
              <a:rPr lang="en-US" smtClean="0"/>
              <a:t>6/19/2020</a:t>
            </a:fld>
            <a:endParaRPr lang="en-US"/>
          </a:p>
        </p:txBody>
      </p:sp>
      <p:sp>
        <p:nvSpPr>
          <p:cNvPr id="8" name="Footer Placeholder 7">
            <a:extLst>
              <a:ext uri="{FF2B5EF4-FFF2-40B4-BE49-F238E27FC236}">
                <a16:creationId xmlns:a16="http://schemas.microsoft.com/office/drawing/2014/main" id="{7197FCEB-4278-44C4-9038-B3CAAF3AA5B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E504362-BC6F-419B-8CC2-583BE1D2001C}"/>
              </a:ext>
            </a:extLst>
          </p:cNvPr>
          <p:cNvSpPr>
            <a:spLocks noGrp="1"/>
          </p:cNvSpPr>
          <p:nvPr>
            <p:ph type="sldNum" sz="quarter" idx="12"/>
          </p:nvPr>
        </p:nvSpPr>
        <p:spPr/>
        <p:txBody>
          <a:bodyPr/>
          <a:lstStyle/>
          <a:p>
            <a:fld id="{F747B2DB-E48F-4BFB-A5A4-F966FEED3184}" type="slidenum">
              <a:rPr lang="en-US" smtClean="0"/>
              <a:t>‹#›</a:t>
            </a:fld>
            <a:endParaRPr lang="en-US"/>
          </a:p>
        </p:txBody>
      </p:sp>
    </p:spTree>
    <p:extLst>
      <p:ext uri="{BB962C8B-B14F-4D97-AF65-F5344CB8AC3E}">
        <p14:creationId xmlns:p14="http://schemas.microsoft.com/office/powerpoint/2010/main" val="2292957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E7F95-9F13-45E7-9486-2070A0B9F18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0949D8F-3FA0-4552-9D45-3423CC264ED2}"/>
              </a:ext>
            </a:extLst>
          </p:cNvPr>
          <p:cNvSpPr>
            <a:spLocks noGrp="1"/>
          </p:cNvSpPr>
          <p:nvPr>
            <p:ph type="dt" sz="half" idx="10"/>
          </p:nvPr>
        </p:nvSpPr>
        <p:spPr/>
        <p:txBody>
          <a:bodyPr/>
          <a:lstStyle/>
          <a:p>
            <a:fld id="{CC8F0000-CCC3-4BDF-90E8-9BF076FB3DA8}" type="datetimeFigureOut">
              <a:rPr lang="en-US" smtClean="0"/>
              <a:t>6/19/2020</a:t>
            </a:fld>
            <a:endParaRPr lang="en-US"/>
          </a:p>
        </p:txBody>
      </p:sp>
      <p:sp>
        <p:nvSpPr>
          <p:cNvPr id="4" name="Footer Placeholder 3">
            <a:extLst>
              <a:ext uri="{FF2B5EF4-FFF2-40B4-BE49-F238E27FC236}">
                <a16:creationId xmlns:a16="http://schemas.microsoft.com/office/drawing/2014/main" id="{1BDB384F-3167-44AB-9BF9-E140B1DC8FF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FC057B8-C1BB-463B-8168-66A576BE2B52}"/>
              </a:ext>
            </a:extLst>
          </p:cNvPr>
          <p:cNvSpPr>
            <a:spLocks noGrp="1"/>
          </p:cNvSpPr>
          <p:nvPr>
            <p:ph type="sldNum" sz="quarter" idx="12"/>
          </p:nvPr>
        </p:nvSpPr>
        <p:spPr/>
        <p:txBody>
          <a:bodyPr/>
          <a:lstStyle/>
          <a:p>
            <a:fld id="{F747B2DB-E48F-4BFB-A5A4-F966FEED3184}" type="slidenum">
              <a:rPr lang="en-US" smtClean="0"/>
              <a:t>‹#›</a:t>
            </a:fld>
            <a:endParaRPr lang="en-US"/>
          </a:p>
        </p:txBody>
      </p:sp>
    </p:spTree>
    <p:extLst>
      <p:ext uri="{BB962C8B-B14F-4D97-AF65-F5344CB8AC3E}">
        <p14:creationId xmlns:p14="http://schemas.microsoft.com/office/powerpoint/2010/main" val="2661228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961BDE-DCCA-422E-BCF0-9DCE58E19916}"/>
              </a:ext>
            </a:extLst>
          </p:cNvPr>
          <p:cNvSpPr>
            <a:spLocks noGrp="1"/>
          </p:cNvSpPr>
          <p:nvPr>
            <p:ph type="dt" sz="half" idx="10"/>
          </p:nvPr>
        </p:nvSpPr>
        <p:spPr/>
        <p:txBody>
          <a:bodyPr/>
          <a:lstStyle/>
          <a:p>
            <a:fld id="{CC8F0000-CCC3-4BDF-90E8-9BF076FB3DA8}" type="datetimeFigureOut">
              <a:rPr lang="en-US" smtClean="0"/>
              <a:t>6/19/2020</a:t>
            </a:fld>
            <a:endParaRPr lang="en-US"/>
          </a:p>
        </p:txBody>
      </p:sp>
      <p:sp>
        <p:nvSpPr>
          <p:cNvPr id="3" name="Footer Placeholder 2">
            <a:extLst>
              <a:ext uri="{FF2B5EF4-FFF2-40B4-BE49-F238E27FC236}">
                <a16:creationId xmlns:a16="http://schemas.microsoft.com/office/drawing/2014/main" id="{1C884F8F-10F1-4F90-985D-C82C071829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119C917-C929-4D29-BABC-112CB1CFDFBF}"/>
              </a:ext>
            </a:extLst>
          </p:cNvPr>
          <p:cNvSpPr>
            <a:spLocks noGrp="1"/>
          </p:cNvSpPr>
          <p:nvPr>
            <p:ph type="sldNum" sz="quarter" idx="12"/>
          </p:nvPr>
        </p:nvSpPr>
        <p:spPr/>
        <p:txBody>
          <a:bodyPr/>
          <a:lstStyle/>
          <a:p>
            <a:fld id="{F747B2DB-E48F-4BFB-A5A4-F966FEED3184}" type="slidenum">
              <a:rPr lang="en-US" smtClean="0"/>
              <a:t>‹#›</a:t>
            </a:fld>
            <a:endParaRPr lang="en-US"/>
          </a:p>
        </p:txBody>
      </p:sp>
    </p:spTree>
    <p:extLst>
      <p:ext uri="{BB962C8B-B14F-4D97-AF65-F5344CB8AC3E}">
        <p14:creationId xmlns:p14="http://schemas.microsoft.com/office/powerpoint/2010/main" val="3899810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0181F-8C62-4C35-8725-FBC2A8D780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1A317C6-1F1E-42A0-8BDB-79BFAB7EAB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2ECEA5-D883-401C-A803-08A92B50C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F5ED9D-6F13-46D8-9BB6-283E83A913E4}"/>
              </a:ext>
            </a:extLst>
          </p:cNvPr>
          <p:cNvSpPr>
            <a:spLocks noGrp="1"/>
          </p:cNvSpPr>
          <p:nvPr>
            <p:ph type="dt" sz="half" idx="10"/>
          </p:nvPr>
        </p:nvSpPr>
        <p:spPr/>
        <p:txBody>
          <a:bodyPr/>
          <a:lstStyle/>
          <a:p>
            <a:fld id="{CC8F0000-CCC3-4BDF-90E8-9BF076FB3DA8}" type="datetimeFigureOut">
              <a:rPr lang="en-US" smtClean="0"/>
              <a:t>6/19/2020</a:t>
            </a:fld>
            <a:endParaRPr lang="en-US"/>
          </a:p>
        </p:txBody>
      </p:sp>
      <p:sp>
        <p:nvSpPr>
          <p:cNvPr id="6" name="Footer Placeholder 5">
            <a:extLst>
              <a:ext uri="{FF2B5EF4-FFF2-40B4-BE49-F238E27FC236}">
                <a16:creationId xmlns:a16="http://schemas.microsoft.com/office/drawing/2014/main" id="{AE77C83F-DA65-4284-8041-6FF3D3D1E0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7C1674-77F8-410A-9204-40944DB912BB}"/>
              </a:ext>
            </a:extLst>
          </p:cNvPr>
          <p:cNvSpPr>
            <a:spLocks noGrp="1"/>
          </p:cNvSpPr>
          <p:nvPr>
            <p:ph type="sldNum" sz="quarter" idx="12"/>
          </p:nvPr>
        </p:nvSpPr>
        <p:spPr/>
        <p:txBody>
          <a:bodyPr/>
          <a:lstStyle/>
          <a:p>
            <a:fld id="{F747B2DB-E48F-4BFB-A5A4-F966FEED3184}" type="slidenum">
              <a:rPr lang="en-US" smtClean="0"/>
              <a:t>‹#›</a:t>
            </a:fld>
            <a:endParaRPr lang="en-US"/>
          </a:p>
        </p:txBody>
      </p:sp>
    </p:spTree>
    <p:extLst>
      <p:ext uri="{BB962C8B-B14F-4D97-AF65-F5344CB8AC3E}">
        <p14:creationId xmlns:p14="http://schemas.microsoft.com/office/powerpoint/2010/main" val="1007688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0BB07-19D2-4393-B814-DC51D904BC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CBD8CEC-2B7C-4854-BB75-12A5C0101C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0227033-8024-4182-842A-2C5198414D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73C0EC-50A8-4D61-BF82-D0D794F26305}"/>
              </a:ext>
            </a:extLst>
          </p:cNvPr>
          <p:cNvSpPr>
            <a:spLocks noGrp="1"/>
          </p:cNvSpPr>
          <p:nvPr>
            <p:ph type="dt" sz="half" idx="10"/>
          </p:nvPr>
        </p:nvSpPr>
        <p:spPr/>
        <p:txBody>
          <a:bodyPr/>
          <a:lstStyle/>
          <a:p>
            <a:fld id="{CC8F0000-CCC3-4BDF-90E8-9BF076FB3DA8}" type="datetimeFigureOut">
              <a:rPr lang="en-US" smtClean="0"/>
              <a:t>6/19/2020</a:t>
            </a:fld>
            <a:endParaRPr lang="en-US"/>
          </a:p>
        </p:txBody>
      </p:sp>
      <p:sp>
        <p:nvSpPr>
          <p:cNvPr id="6" name="Footer Placeholder 5">
            <a:extLst>
              <a:ext uri="{FF2B5EF4-FFF2-40B4-BE49-F238E27FC236}">
                <a16:creationId xmlns:a16="http://schemas.microsoft.com/office/drawing/2014/main" id="{05F33CD2-51C9-4D8C-BB35-C254830C79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084C86-61D1-458C-A02E-0CEB4D390AB2}"/>
              </a:ext>
            </a:extLst>
          </p:cNvPr>
          <p:cNvSpPr>
            <a:spLocks noGrp="1"/>
          </p:cNvSpPr>
          <p:nvPr>
            <p:ph type="sldNum" sz="quarter" idx="12"/>
          </p:nvPr>
        </p:nvSpPr>
        <p:spPr/>
        <p:txBody>
          <a:bodyPr/>
          <a:lstStyle/>
          <a:p>
            <a:fld id="{F747B2DB-E48F-4BFB-A5A4-F966FEED3184}" type="slidenum">
              <a:rPr lang="en-US" smtClean="0"/>
              <a:t>‹#›</a:t>
            </a:fld>
            <a:endParaRPr lang="en-US"/>
          </a:p>
        </p:txBody>
      </p:sp>
    </p:spTree>
    <p:extLst>
      <p:ext uri="{BB962C8B-B14F-4D97-AF65-F5344CB8AC3E}">
        <p14:creationId xmlns:p14="http://schemas.microsoft.com/office/powerpoint/2010/main" val="4166846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07A8ED-25EF-437E-9F73-6151BC58F0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149ECF3-6B30-415A-8C51-49C2009DB3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49CE73-A333-48CF-8DC5-CAE314534B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8F0000-CCC3-4BDF-90E8-9BF076FB3DA8}" type="datetimeFigureOut">
              <a:rPr lang="en-US" smtClean="0"/>
              <a:t>6/19/2020</a:t>
            </a:fld>
            <a:endParaRPr lang="en-US"/>
          </a:p>
        </p:txBody>
      </p:sp>
      <p:sp>
        <p:nvSpPr>
          <p:cNvPr id="5" name="Footer Placeholder 4">
            <a:extLst>
              <a:ext uri="{FF2B5EF4-FFF2-40B4-BE49-F238E27FC236}">
                <a16:creationId xmlns:a16="http://schemas.microsoft.com/office/drawing/2014/main" id="{0F52037B-07F9-4C1D-892D-3858E64774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98633DB-166D-4EE9-9098-9BC5C5D5BF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47B2DB-E48F-4BFB-A5A4-F966FEED3184}" type="slidenum">
              <a:rPr lang="en-US" smtClean="0"/>
              <a:t>‹#›</a:t>
            </a:fld>
            <a:endParaRPr lang="en-US"/>
          </a:p>
        </p:txBody>
      </p:sp>
    </p:spTree>
    <p:extLst>
      <p:ext uri="{BB962C8B-B14F-4D97-AF65-F5344CB8AC3E}">
        <p14:creationId xmlns:p14="http://schemas.microsoft.com/office/powerpoint/2010/main" val="2659352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239ADC42-F51A-4EB6-BE57-310ED67692A0}"/>
              </a:ext>
            </a:extLst>
          </p:cNvPr>
          <p:cNvSpPr>
            <a:spLocks noGrp="1"/>
          </p:cNvSpPr>
          <p:nvPr>
            <p:ph idx="1"/>
          </p:nvPr>
        </p:nvSpPr>
        <p:spPr>
          <a:xfrm>
            <a:off x="258385" y="550416"/>
            <a:ext cx="11487850" cy="5859261"/>
          </a:xfrm>
        </p:spPr>
        <p:txBody>
          <a:bodyPr/>
          <a:lstStyle/>
          <a:p>
            <a:pPr marL="0" indent="0">
              <a:lnSpc>
                <a:spcPct val="122727"/>
              </a:lnSpc>
              <a:buNone/>
            </a:pPr>
            <a:endParaRPr lang="en-US" sz="1800" dirty="0">
              <a:solidFill>
                <a:schemeClr val="tx2">
                  <a:lumMod val="75000"/>
                </a:schemeClr>
              </a:solidFill>
            </a:endParaRPr>
          </a:p>
          <a:p>
            <a:pPr lvl="1"/>
            <a:r>
              <a:rPr lang="en-US" sz="1700" dirty="0">
                <a:solidFill>
                  <a:schemeClr val="tx2">
                    <a:lumMod val="75000"/>
                  </a:schemeClr>
                </a:solidFill>
              </a:rPr>
              <a:t>The main project of the Precision Medicine Initiative (PMI) led by the National Institutes of Health (NIH). The PMI was founded under the Obama administration and launched in 2015.</a:t>
            </a:r>
          </a:p>
          <a:p>
            <a:pPr lvl="1"/>
            <a:r>
              <a:rPr lang="en-US" sz="1700" dirty="0">
                <a:solidFill>
                  <a:schemeClr val="tx2">
                    <a:lumMod val="75000"/>
                  </a:schemeClr>
                </a:solidFill>
              </a:rPr>
              <a:t>The University of Chicago is one of many universities and other institutions across the nation that collect data for </a:t>
            </a:r>
            <a:r>
              <a:rPr lang="en-US" sz="1700" i="1" dirty="0">
                <a:solidFill>
                  <a:schemeClr val="tx2">
                    <a:lumMod val="75000"/>
                  </a:schemeClr>
                </a:solidFill>
              </a:rPr>
              <a:t>All of Us</a:t>
            </a:r>
            <a:r>
              <a:rPr lang="en-US" sz="1700" dirty="0">
                <a:solidFill>
                  <a:schemeClr val="tx2">
                    <a:lumMod val="75000"/>
                  </a:schemeClr>
                </a:solidFill>
              </a:rPr>
              <a:t>. Northwestern, UIC, Rush, and NorthShore collect data in other parts of the city. </a:t>
            </a:r>
          </a:p>
          <a:p>
            <a:pPr lvl="1"/>
            <a:r>
              <a:rPr lang="en-US" sz="1700" dirty="0">
                <a:solidFill>
                  <a:schemeClr val="tx2">
                    <a:lumMod val="75000"/>
                  </a:schemeClr>
                </a:solidFill>
              </a:rPr>
              <a:t>Enrollment Goal: 1 million or more participants, reﬂecting the broad diversity of the U.S. The goal is to recruit around 100,000 participants in the Chicago area. </a:t>
            </a:r>
          </a:p>
          <a:p>
            <a:pPr marL="457200" lvl="1" indent="0">
              <a:buNone/>
            </a:pPr>
            <a:endParaRPr lang="en-US" sz="1700" dirty="0">
              <a:solidFill>
                <a:schemeClr val="tx2">
                  <a:lumMod val="75000"/>
                </a:schemeClr>
              </a:solidFill>
            </a:endParaRPr>
          </a:p>
          <a:p>
            <a:pPr marL="0" indent="0">
              <a:lnSpc>
                <a:spcPct val="122727"/>
              </a:lnSpc>
              <a:buNone/>
            </a:pPr>
            <a:r>
              <a:rPr lang="en-US" sz="1800" dirty="0">
                <a:solidFill>
                  <a:schemeClr val="tx2">
                    <a:lumMod val="75000"/>
                  </a:schemeClr>
                </a:solidFill>
              </a:rPr>
              <a:t>We ask participants to do the following:</a:t>
            </a:r>
          </a:p>
          <a:p>
            <a:pPr marL="914217" lvl="1" indent="-457109">
              <a:buClr>
                <a:srgbClr val="262262"/>
              </a:buClr>
            </a:pPr>
            <a:r>
              <a:rPr lang="en-US" sz="1800" dirty="0">
                <a:solidFill>
                  <a:schemeClr val="tx2">
                    <a:lumMod val="75000"/>
                  </a:schemeClr>
                </a:solidFill>
              </a:rPr>
              <a:t>Complete an online consent process (general consent &amp; EHR consent).</a:t>
            </a:r>
          </a:p>
          <a:p>
            <a:pPr marL="914217" lvl="1" indent="-457109">
              <a:buClr>
                <a:srgbClr val="262262"/>
              </a:buClr>
            </a:pPr>
            <a:r>
              <a:rPr lang="en-US" sz="1800" dirty="0">
                <a:solidFill>
                  <a:schemeClr val="tx2">
                    <a:lumMod val="75000"/>
                  </a:schemeClr>
                </a:solidFill>
              </a:rPr>
              <a:t>Complete 3 questionnaires about their health history and behaviors.</a:t>
            </a:r>
          </a:p>
          <a:p>
            <a:pPr marL="914217" lvl="1" indent="-457109">
              <a:buClr>
                <a:srgbClr val="262262"/>
              </a:buClr>
            </a:pPr>
            <a:r>
              <a:rPr lang="en-US" sz="1800" dirty="0">
                <a:solidFill>
                  <a:schemeClr val="tx2">
                    <a:lumMod val="75000"/>
                  </a:schemeClr>
                </a:solidFill>
              </a:rPr>
              <a:t>Share their electronic Health Record (EHR) data with the project for 10 years. Data sharing is automated and very secure.</a:t>
            </a:r>
          </a:p>
          <a:p>
            <a:pPr marL="914217" lvl="1" indent="-457109">
              <a:buClr>
                <a:srgbClr val="262262"/>
              </a:buClr>
            </a:pPr>
            <a:r>
              <a:rPr lang="en-US" sz="1800" dirty="0">
                <a:solidFill>
                  <a:schemeClr val="tx2">
                    <a:lumMod val="75000"/>
                  </a:schemeClr>
                </a:solidFill>
              </a:rPr>
              <a:t>Allow our staff to collect blood samples, a urine sample, and physical measurements (blood pressure, heart rate, waist &amp; hip measurements, height, weight).</a:t>
            </a:r>
          </a:p>
          <a:p>
            <a:pPr marL="914217" lvl="1" indent="-457109">
              <a:buClr>
                <a:srgbClr val="262262"/>
              </a:buClr>
            </a:pPr>
            <a:r>
              <a:rPr lang="en-US" sz="1800" dirty="0">
                <a:solidFill>
                  <a:schemeClr val="tx2">
                    <a:lumMod val="75000"/>
                  </a:schemeClr>
                </a:solidFill>
              </a:rPr>
              <a:t>Give permission for re-contact for 10 years in order to ask follow-up questions.</a:t>
            </a:r>
          </a:p>
          <a:p>
            <a:pPr marL="914217" lvl="1" indent="-457109">
              <a:buClr>
                <a:srgbClr val="262262"/>
              </a:buClr>
            </a:pPr>
            <a:r>
              <a:rPr lang="en-US" sz="1800" dirty="0">
                <a:solidFill>
                  <a:schemeClr val="tx2">
                    <a:lumMod val="75000"/>
                  </a:schemeClr>
                </a:solidFill>
              </a:rPr>
              <a:t>Open to anyone 18 or over who has the ability to give their consent to participate. Must currently live in the U.S. or a U.S. territory (no citizenship requirement), and cannot be incarcerated at the time of enrollment.</a:t>
            </a:r>
          </a:p>
          <a:p>
            <a:pPr marL="914217" lvl="1" indent="-457109">
              <a:buClr>
                <a:srgbClr val="262262"/>
              </a:buClr>
            </a:pPr>
            <a:r>
              <a:rPr lang="en-US" sz="1800" dirty="0">
                <a:solidFill>
                  <a:schemeClr val="tx2">
                    <a:lumMod val="75000"/>
                  </a:schemeClr>
                </a:solidFill>
              </a:rPr>
              <a:t>Participants receive a one-time cash payment of $25, and can only participate once.</a:t>
            </a:r>
          </a:p>
        </p:txBody>
      </p:sp>
      <p:sp>
        <p:nvSpPr>
          <p:cNvPr id="2" name="Title 1">
            <a:extLst>
              <a:ext uri="{FF2B5EF4-FFF2-40B4-BE49-F238E27FC236}">
                <a16:creationId xmlns:a16="http://schemas.microsoft.com/office/drawing/2014/main" id="{FE15F008-35AE-4FF1-AD7C-4224FB9CF240}"/>
              </a:ext>
            </a:extLst>
          </p:cNvPr>
          <p:cNvSpPr>
            <a:spLocks noGrp="1"/>
          </p:cNvSpPr>
          <p:nvPr>
            <p:ph type="title"/>
          </p:nvPr>
        </p:nvSpPr>
        <p:spPr>
          <a:xfrm>
            <a:off x="465872" y="381270"/>
            <a:ext cx="11262639" cy="535965"/>
          </a:xfrm>
        </p:spPr>
        <p:txBody>
          <a:bodyPr>
            <a:normAutofit/>
          </a:bodyPr>
          <a:lstStyle/>
          <a:p>
            <a:r>
              <a:rPr lang="en-US" sz="3200" i="1" dirty="0">
                <a:solidFill>
                  <a:schemeClr val="tx1"/>
                </a:solidFill>
              </a:rPr>
              <a:t>All of Us </a:t>
            </a:r>
            <a:r>
              <a:rPr lang="en-US" sz="3200" dirty="0">
                <a:solidFill>
                  <a:schemeClr val="tx1"/>
                </a:solidFill>
              </a:rPr>
              <a:t>Participation Details</a:t>
            </a:r>
          </a:p>
        </p:txBody>
      </p:sp>
      <p:sp>
        <p:nvSpPr>
          <p:cNvPr id="4" name="object 4">
            <a:extLst>
              <a:ext uri="{FF2B5EF4-FFF2-40B4-BE49-F238E27FC236}">
                <a16:creationId xmlns:a16="http://schemas.microsoft.com/office/drawing/2014/main" id="{743E4BAB-A9A2-4CB5-A146-8D9522B2A96E}"/>
              </a:ext>
            </a:extLst>
          </p:cNvPr>
          <p:cNvSpPr/>
          <p:nvPr/>
        </p:nvSpPr>
        <p:spPr>
          <a:xfrm>
            <a:off x="1222" y="6126955"/>
            <a:ext cx="12189557" cy="738458"/>
          </a:xfrm>
          <a:custGeom>
            <a:avLst/>
            <a:gdLst/>
            <a:ahLst/>
            <a:cxnLst/>
            <a:rect l="l" t="t" r="r" b="b"/>
            <a:pathLst>
              <a:path w="20104100" h="1217929">
                <a:moveTo>
                  <a:pt x="0" y="1217402"/>
                </a:moveTo>
                <a:lnTo>
                  <a:pt x="20104099" y="1217402"/>
                </a:lnTo>
                <a:lnTo>
                  <a:pt x="20104099" y="0"/>
                </a:lnTo>
                <a:lnTo>
                  <a:pt x="0" y="0"/>
                </a:lnTo>
                <a:lnTo>
                  <a:pt x="0" y="1217402"/>
                </a:lnTo>
                <a:close/>
              </a:path>
            </a:pathLst>
          </a:custGeom>
          <a:solidFill>
            <a:srgbClr val="252160"/>
          </a:solidFill>
        </p:spPr>
        <p:txBody>
          <a:bodyPr wrap="square" lIns="0" tIns="0" rIns="0" bIns="0" rtlCol="0"/>
          <a:lstStyle/>
          <a:p>
            <a:endParaRPr sz="1092"/>
          </a:p>
        </p:txBody>
      </p:sp>
    </p:spTree>
    <p:extLst>
      <p:ext uri="{BB962C8B-B14F-4D97-AF65-F5344CB8AC3E}">
        <p14:creationId xmlns:p14="http://schemas.microsoft.com/office/powerpoint/2010/main" val="1367771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239ADC42-F51A-4EB6-BE57-310ED67692A0}"/>
              </a:ext>
            </a:extLst>
          </p:cNvPr>
          <p:cNvSpPr>
            <a:spLocks noGrp="1"/>
          </p:cNvSpPr>
          <p:nvPr>
            <p:ph idx="1"/>
          </p:nvPr>
        </p:nvSpPr>
        <p:spPr>
          <a:xfrm>
            <a:off x="352075" y="828124"/>
            <a:ext cx="11487850" cy="5519410"/>
          </a:xfrm>
        </p:spPr>
        <p:txBody>
          <a:bodyPr/>
          <a:lstStyle/>
          <a:p>
            <a:pPr marL="399970" indent="-285693">
              <a:buFont typeface="Arial" panose="020B0604020202020204" pitchFamily="34" charset="0"/>
              <a:buChar char="•"/>
            </a:pPr>
            <a:r>
              <a:rPr lang="en-US" sz="1500" dirty="0">
                <a:solidFill>
                  <a:schemeClr val="tx2">
                    <a:lumMod val="75000"/>
                  </a:schemeClr>
                </a:solidFill>
              </a:rPr>
              <a:t>COMPASS aims to study how lifestyle, environment, and genetic makeup may affect the development and progression of cancer and other chronic diseases.</a:t>
            </a:r>
          </a:p>
          <a:p>
            <a:pPr marL="399970" indent="-285693">
              <a:buFont typeface="Arial" panose="020B0604020202020204" pitchFamily="34" charset="0"/>
              <a:buChar char="•"/>
            </a:pPr>
            <a:endParaRPr lang="en-US" sz="1500" dirty="0">
              <a:solidFill>
                <a:schemeClr val="tx2">
                  <a:lumMod val="75000"/>
                </a:schemeClr>
              </a:solidFill>
            </a:endParaRPr>
          </a:p>
          <a:p>
            <a:pPr marL="399970" indent="-285693">
              <a:buFont typeface="Arial" panose="020B0604020202020204" pitchFamily="34" charset="0"/>
              <a:buChar char="•"/>
            </a:pPr>
            <a:r>
              <a:rPr lang="en-US" sz="1500" dirty="0">
                <a:solidFill>
                  <a:schemeClr val="tx2">
                    <a:lumMod val="75000"/>
                  </a:schemeClr>
                </a:solidFill>
              </a:rPr>
              <a:t>A Chicago-based study with over 8,000 participants since 2013. The goal is to eventually recruit 100,000 participants from all over the city. </a:t>
            </a:r>
          </a:p>
          <a:p>
            <a:pPr marL="399970" indent="-285693">
              <a:buFont typeface="Arial" panose="020B0604020202020204" pitchFamily="34" charset="0"/>
              <a:buChar char="•"/>
            </a:pPr>
            <a:endParaRPr lang="en-US" sz="1500" dirty="0">
              <a:solidFill>
                <a:schemeClr val="tx2">
                  <a:lumMod val="75000"/>
                </a:schemeClr>
              </a:solidFill>
            </a:endParaRPr>
          </a:p>
          <a:p>
            <a:pPr marL="399970" indent="-285693">
              <a:buFont typeface="Arial" panose="020B0604020202020204" pitchFamily="34" charset="0"/>
              <a:buChar char="•"/>
            </a:pPr>
            <a:r>
              <a:rPr lang="en-US" sz="1500" dirty="0">
                <a:solidFill>
                  <a:schemeClr val="tx2">
                    <a:lumMod val="75000"/>
                  </a:schemeClr>
                </a:solidFill>
              </a:rPr>
              <a:t>The research population and the data collected are similar to </a:t>
            </a:r>
            <a:r>
              <a:rPr lang="en-US" sz="1500" i="1" dirty="0">
                <a:solidFill>
                  <a:schemeClr val="tx2">
                    <a:lumMod val="75000"/>
                  </a:schemeClr>
                </a:solidFill>
              </a:rPr>
              <a:t>All of Us.</a:t>
            </a:r>
            <a:r>
              <a:rPr lang="en-US" sz="1500" dirty="0">
                <a:solidFill>
                  <a:schemeClr val="tx2">
                    <a:lumMod val="75000"/>
                  </a:schemeClr>
                </a:solidFill>
              </a:rPr>
              <a:t> No medical testing – data collection only. </a:t>
            </a:r>
          </a:p>
          <a:p>
            <a:pPr marL="399970" indent="-285693">
              <a:buFont typeface="Arial" panose="020B0604020202020204" pitchFamily="34" charset="0"/>
              <a:buChar char="•"/>
            </a:pPr>
            <a:endParaRPr lang="en-US" sz="1500" i="1" dirty="0">
              <a:solidFill>
                <a:schemeClr val="tx2">
                  <a:lumMod val="75000"/>
                </a:schemeClr>
              </a:solidFill>
            </a:endParaRPr>
          </a:p>
          <a:p>
            <a:pPr marL="399970" indent="-285693">
              <a:buFont typeface="Arial" panose="020B0604020202020204" pitchFamily="34" charset="0"/>
              <a:buChar char="•"/>
            </a:pPr>
            <a:r>
              <a:rPr lang="en-US" sz="1500" dirty="0">
                <a:solidFill>
                  <a:schemeClr val="tx2">
                    <a:lumMod val="75000"/>
                  </a:schemeClr>
                </a:solidFill>
              </a:rPr>
              <a:t>COMPASS is open to anyone living in Chicago age 35 or older who has the ability to consent, is not incarcerated at the time of enrollment, and can complete the study components in English. There will be a Spanish language option soon. </a:t>
            </a:r>
          </a:p>
          <a:p>
            <a:pPr marL="399970" indent="-285693">
              <a:buFont typeface="Arial" panose="020B0604020202020204" pitchFamily="34" charset="0"/>
              <a:buChar char="•"/>
            </a:pPr>
            <a:endParaRPr lang="en-US" sz="1500" i="1" dirty="0">
              <a:solidFill>
                <a:schemeClr val="tx2">
                  <a:lumMod val="75000"/>
                </a:schemeClr>
              </a:solidFill>
            </a:endParaRPr>
          </a:p>
          <a:p>
            <a:pPr marL="399970" indent="-285693">
              <a:buFont typeface="Arial" panose="020B0604020202020204" pitchFamily="34" charset="0"/>
              <a:buChar char="•"/>
            </a:pPr>
            <a:r>
              <a:rPr lang="en-US" sz="1500" dirty="0">
                <a:solidFill>
                  <a:schemeClr val="tx2">
                    <a:lumMod val="75000"/>
                  </a:schemeClr>
                </a:solidFill>
              </a:rPr>
              <a:t>Participants provide data via 3 online questionnaires, a blood sample, a urine sample, a saliva sample, and a stool swab sample. They are also asked to allow access to their EHR for the course of the study. Data sharing is automated and very secure.</a:t>
            </a:r>
          </a:p>
          <a:p>
            <a:pPr marL="114277" indent="0">
              <a:buNone/>
            </a:pPr>
            <a:endParaRPr lang="en-US" sz="1500" dirty="0">
              <a:solidFill>
                <a:schemeClr val="tx2">
                  <a:lumMod val="75000"/>
                </a:schemeClr>
              </a:solidFill>
            </a:endParaRPr>
          </a:p>
          <a:p>
            <a:pPr marL="399970" indent="-285693">
              <a:buFont typeface="Arial" panose="020B0604020202020204" pitchFamily="34" charset="0"/>
              <a:buChar char="•"/>
            </a:pPr>
            <a:r>
              <a:rPr lang="en-US" sz="1500" dirty="0">
                <a:solidFill>
                  <a:schemeClr val="tx2">
                    <a:lumMod val="75000"/>
                  </a:schemeClr>
                </a:solidFill>
              </a:rPr>
              <a:t>Participants allow researchers to collect indoor air quality data from their home. </a:t>
            </a:r>
          </a:p>
          <a:p>
            <a:pPr marL="114277" indent="0">
              <a:buNone/>
            </a:pPr>
            <a:endParaRPr lang="en-US" sz="1500" dirty="0">
              <a:solidFill>
                <a:schemeClr val="tx2">
                  <a:lumMod val="75000"/>
                </a:schemeClr>
              </a:solidFill>
            </a:endParaRPr>
          </a:p>
          <a:p>
            <a:pPr marL="399970" indent="-285693">
              <a:buFont typeface="Arial" panose="020B0604020202020204" pitchFamily="34" charset="0"/>
              <a:buChar char="•"/>
            </a:pPr>
            <a:r>
              <a:rPr lang="en-US" sz="1500" dirty="0">
                <a:solidFill>
                  <a:schemeClr val="tx2">
                    <a:lumMod val="75000"/>
                  </a:schemeClr>
                </a:solidFill>
              </a:rPr>
              <a:t>Participants receive $25 when they complete their first survey and provide </a:t>
            </a:r>
            <a:r>
              <a:rPr lang="en-US" sz="1500" dirty="0" err="1">
                <a:solidFill>
                  <a:schemeClr val="tx2">
                    <a:lumMod val="75000"/>
                  </a:schemeClr>
                </a:solidFill>
              </a:rPr>
              <a:t>biospecimens</a:t>
            </a:r>
            <a:r>
              <a:rPr lang="en-US" sz="1500" dirty="0">
                <a:solidFill>
                  <a:schemeClr val="tx2">
                    <a:lumMod val="75000"/>
                  </a:schemeClr>
                </a:solidFill>
              </a:rPr>
              <a:t>, and $25 when they complete surveys 2 &amp; 3, provide their stool swab sample, and have their air quality monitors installed. They receive another $25 when research staff return and successfully collect the air quality monitors ($75 total). All payment is in the form of cash cards. </a:t>
            </a:r>
          </a:p>
          <a:p>
            <a:pPr marL="399970" indent="-285693">
              <a:buFont typeface="Arial" panose="020B0604020202020204" pitchFamily="34" charset="0"/>
              <a:buChar char="•"/>
            </a:pPr>
            <a:endParaRPr lang="en-US" sz="1500" dirty="0">
              <a:solidFill>
                <a:schemeClr val="tx2">
                  <a:lumMod val="75000"/>
                </a:schemeClr>
              </a:solidFill>
            </a:endParaRPr>
          </a:p>
          <a:p>
            <a:pPr marL="399970" indent="-285693">
              <a:buFont typeface="Arial" panose="020B0604020202020204" pitchFamily="34" charset="0"/>
              <a:buChar char="•"/>
            </a:pPr>
            <a:r>
              <a:rPr lang="en-US" sz="1500" dirty="0">
                <a:solidFill>
                  <a:schemeClr val="tx2">
                    <a:lumMod val="75000"/>
                  </a:schemeClr>
                </a:solidFill>
              </a:rPr>
              <a:t>Previous participants can complete a follow-up survey and receive an additional $25 cash card. </a:t>
            </a:r>
          </a:p>
          <a:p>
            <a:pPr marL="0" indent="0">
              <a:lnSpc>
                <a:spcPct val="122727"/>
              </a:lnSpc>
              <a:buNone/>
            </a:pPr>
            <a:endParaRPr lang="en-US" sz="1800" dirty="0">
              <a:solidFill>
                <a:schemeClr val="bg2"/>
              </a:solidFill>
            </a:endParaRPr>
          </a:p>
        </p:txBody>
      </p:sp>
      <p:sp>
        <p:nvSpPr>
          <p:cNvPr id="2" name="Title 1">
            <a:extLst>
              <a:ext uri="{FF2B5EF4-FFF2-40B4-BE49-F238E27FC236}">
                <a16:creationId xmlns:a16="http://schemas.microsoft.com/office/drawing/2014/main" id="{FE15F008-35AE-4FF1-AD7C-4224FB9CF240}"/>
              </a:ext>
            </a:extLst>
          </p:cNvPr>
          <p:cNvSpPr>
            <a:spLocks noGrp="1"/>
          </p:cNvSpPr>
          <p:nvPr>
            <p:ph type="title"/>
          </p:nvPr>
        </p:nvSpPr>
        <p:spPr>
          <a:xfrm>
            <a:off x="464680" y="292159"/>
            <a:ext cx="11262639" cy="535965"/>
          </a:xfrm>
        </p:spPr>
        <p:txBody>
          <a:bodyPr>
            <a:noAutofit/>
          </a:bodyPr>
          <a:lstStyle/>
          <a:p>
            <a:r>
              <a:rPr lang="en-US" sz="2400" dirty="0">
                <a:solidFill>
                  <a:schemeClr val="tx2">
                    <a:lumMod val="75000"/>
                  </a:schemeClr>
                </a:solidFill>
              </a:rPr>
              <a:t>COMPASS (The </a:t>
            </a:r>
            <a:r>
              <a:rPr lang="en-US" sz="2400" u="sng" dirty="0" err="1">
                <a:solidFill>
                  <a:schemeClr val="tx2">
                    <a:lumMod val="75000"/>
                  </a:schemeClr>
                </a:solidFill>
              </a:rPr>
              <a:t>C</a:t>
            </a:r>
            <a:r>
              <a:rPr lang="en-US" sz="2400" dirty="0" err="1">
                <a:solidFill>
                  <a:schemeClr val="tx2">
                    <a:lumMod val="75000"/>
                  </a:schemeClr>
                </a:solidFill>
              </a:rPr>
              <a:t>hicag</a:t>
            </a:r>
            <a:r>
              <a:rPr lang="en-US" sz="2400" u="sng" dirty="0" err="1">
                <a:solidFill>
                  <a:schemeClr val="tx2">
                    <a:lumMod val="75000"/>
                  </a:schemeClr>
                </a:solidFill>
              </a:rPr>
              <a:t>O</a:t>
            </a:r>
            <a:r>
              <a:rPr lang="en-US" sz="2400" dirty="0">
                <a:solidFill>
                  <a:schemeClr val="tx2">
                    <a:lumMod val="75000"/>
                  </a:schemeClr>
                </a:solidFill>
              </a:rPr>
              <a:t> </a:t>
            </a:r>
            <a:r>
              <a:rPr lang="en-US" sz="2400" u="sng" dirty="0">
                <a:solidFill>
                  <a:schemeClr val="tx2">
                    <a:lumMod val="75000"/>
                  </a:schemeClr>
                </a:solidFill>
              </a:rPr>
              <a:t>M</a:t>
            </a:r>
            <a:r>
              <a:rPr lang="en-US" sz="2400" dirty="0">
                <a:solidFill>
                  <a:schemeClr val="tx2">
                    <a:lumMod val="75000"/>
                  </a:schemeClr>
                </a:solidFill>
              </a:rPr>
              <a:t>ultiethnic </a:t>
            </a:r>
            <a:r>
              <a:rPr lang="en-US" sz="2400" u="sng" dirty="0">
                <a:solidFill>
                  <a:schemeClr val="tx2">
                    <a:lumMod val="75000"/>
                  </a:schemeClr>
                </a:solidFill>
              </a:rPr>
              <a:t>P</a:t>
            </a:r>
            <a:r>
              <a:rPr lang="en-US" sz="2400" dirty="0">
                <a:solidFill>
                  <a:schemeClr val="tx2">
                    <a:lumMod val="75000"/>
                  </a:schemeClr>
                </a:solidFill>
              </a:rPr>
              <a:t>revention </a:t>
            </a:r>
            <a:r>
              <a:rPr lang="en-US" sz="2400" u="sng" dirty="0">
                <a:solidFill>
                  <a:schemeClr val="tx2">
                    <a:lumMod val="75000"/>
                  </a:schemeClr>
                </a:solidFill>
              </a:rPr>
              <a:t>&amp;</a:t>
            </a:r>
            <a:r>
              <a:rPr lang="en-US" sz="2400" dirty="0">
                <a:solidFill>
                  <a:schemeClr val="tx2">
                    <a:lumMod val="75000"/>
                  </a:schemeClr>
                </a:solidFill>
              </a:rPr>
              <a:t> </a:t>
            </a:r>
            <a:r>
              <a:rPr lang="en-US" sz="2400" u="sng" dirty="0">
                <a:solidFill>
                  <a:schemeClr val="tx2">
                    <a:lumMod val="75000"/>
                  </a:schemeClr>
                </a:solidFill>
              </a:rPr>
              <a:t>S</a:t>
            </a:r>
            <a:r>
              <a:rPr lang="en-US" sz="2400" dirty="0">
                <a:solidFill>
                  <a:schemeClr val="tx2">
                    <a:lumMod val="75000"/>
                  </a:schemeClr>
                </a:solidFill>
              </a:rPr>
              <a:t>urveillance Study) </a:t>
            </a:r>
          </a:p>
        </p:txBody>
      </p:sp>
      <p:sp>
        <p:nvSpPr>
          <p:cNvPr id="4" name="object 4">
            <a:extLst>
              <a:ext uri="{FF2B5EF4-FFF2-40B4-BE49-F238E27FC236}">
                <a16:creationId xmlns:a16="http://schemas.microsoft.com/office/drawing/2014/main" id="{65CDD43C-B104-4FEA-843F-7966C3C343A6}"/>
              </a:ext>
            </a:extLst>
          </p:cNvPr>
          <p:cNvSpPr/>
          <p:nvPr/>
        </p:nvSpPr>
        <p:spPr>
          <a:xfrm>
            <a:off x="1222" y="6126955"/>
            <a:ext cx="12189557" cy="738458"/>
          </a:xfrm>
          <a:custGeom>
            <a:avLst/>
            <a:gdLst/>
            <a:ahLst/>
            <a:cxnLst/>
            <a:rect l="l" t="t" r="r" b="b"/>
            <a:pathLst>
              <a:path w="20104100" h="1217929">
                <a:moveTo>
                  <a:pt x="0" y="1217402"/>
                </a:moveTo>
                <a:lnTo>
                  <a:pt x="20104099" y="1217402"/>
                </a:lnTo>
                <a:lnTo>
                  <a:pt x="20104099" y="0"/>
                </a:lnTo>
                <a:lnTo>
                  <a:pt x="0" y="0"/>
                </a:lnTo>
                <a:lnTo>
                  <a:pt x="0" y="1217402"/>
                </a:lnTo>
                <a:close/>
              </a:path>
            </a:pathLst>
          </a:custGeom>
          <a:solidFill>
            <a:srgbClr val="252160"/>
          </a:solidFill>
        </p:spPr>
        <p:txBody>
          <a:bodyPr wrap="square" lIns="0" tIns="0" rIns="0" bIns="0" rtlCol="0"/>
          <a:lstStyle/>
          <a:p>
            <a:endParaRPr sz="1092"/>
          </a:p>
        </p:txBody>
      </p:sp>
    </p:spTree>
    <p:extLst>
      <p:ext uri="{BB962C8B-B14F-4D97-AF65-F5344CB8AC3E}">
        <p14:creationId xmlns:p14="http://schemas.microsoft.com/office/powerpoint/2010/main" val="383219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92302" y="990990"/>
            <a:ext cx="11177355" cy="5354424"/>
          </a:xfrm>
          <a:prstGeom prst="rect">
            <a:avLst/>
          </a:prstGeom>
        </p:spPr>
        <p:txBody>
          <a:bodyPr vert="horz" wrap="square" lIns="0" tIns="6930" rIns="0" bIns="0" rtlCol="0">
            <a:spAutoFit/>
          </a:bodyPr>
          <a:lstStyle/>
          <a:p>
            <a:pPr marL="464679" marR="3080" indent="-457365">
              <a:lnSpc>
                <a:spcPct val="114999"/>
              </a:lnSpc>
              <a:spcBef>
                <a:spcPts val="55"/>
              </a:spcBef>
              <a:buFont typeface="Arial" panose="020B0604020202020204" pitchFamily="34" charset="0"/>
              <a:buChar char="•"/>
              <a:tabLst>
                <a:tab pos="464679" algn="l"/>
              </a:tabLst>
            </a:pPr>
            <a:r>
              <a:rPr lang="en-US" dirty="0">
                <a:solidFill>
                  <a:srgbClr val="002060"/>
                </a:solidFill>
                <a:latin typeface="Arial" panose="020B0604020202020204" pitchFamily="34" charset="0"/>
                <a:cs typeface="Arial" panose="020B0604020202020204" pitchFamily="34" charset="0"/>
              </a:rPr>
              <a:t>To make it easy to enroll in our research programs, we have two fully-equipped 40 feet mobile vehicles</a:t>
            </a:r>
            <a:r>
              <a:rPr lang="en-US" dirty="0">
                <a:solidFill>
                  <a:srgbClr val="002060"/>
                </a:solidFill>
              </a:rPr>
              <a:t>​</a:t>
            </a:r>
            <a:endParaRPr dirty="0">
              <a:solidFill>
                <a:srgbClr val="002060"/>
              </a:solidFill>
            </a:endParaRPr>
          </a:p>
          <a:p>
            <a:pPr marL="464679" indent="-261021">
              <a:spcBef>
                <a:spcPts val="1940"/>
              </a:spcBef>
              <a:buSzPct val="113636"/>
              <a:buChar char="•"/>
              <a:tabLst>
                <a:tab pos="464679" algn="l"/>
                <a:tab pos="465064" algn="l"/>
              </a:tabLst>
            </a:pPr>
            <a:r>
              <a:rPr lang="en-US" dirty="0">
                <a:solidFill>
                  <a:srgbClr val="002060"/>
                </a:solidFill>
                <a:latin typeface="Arial" panose="020B0604020202020204" pitchFamily="34" charset="0"/>
                <a:cs typeface="Arial" panose="020B0604020202020204" pitchFamily="34" charset="0"/>
              </a:rPr>
              <a:t>Furnished with workstations and iPads to complete the online consent and surveys.</a:t>
            </a:r>
            <a:endParaRPr dirty="0">
              <a:solidFill>
                <a:srgbClr val="002060"/>
              </a:solidFill>
              <a:latin typeface="Arial" panose="020B0604020202020204" pitchFamily="34" charset="0"/>
              <a:cs typeface="Arial" panose="020B0604020202020204" pitchFamily="34" charset="0"/>
            </a:endParaRPr>
          </a:p>
          <a:p>
            <a:pPr marL="464679" marR="670262" indent="-260636">
              <a:lnSpc>
                <a:spcPct val="134900"/>
              </a:lnSpc>
              <a:spcBef>
                <a:spcPts val="1201"/>
              </a:spcBef>
              <a:buSzPct val="113636"/>
              <a:buFontTx/>
              <a:buChar char="•"/>
              <a:tabLst>
                <a:tab pos="464679" algn="l"/>
                <a:tab pos="465064" algn="l"/>
              </a:tabLst>
            </a:pPr>
            <a:r>
              <a:rPr lang="en-US" dirty="0">
                <a:solidFill>
                  <a:srgbClr val="002060"/>
                </a:solidFill>
                <a:latin typeface="Arial" panose="020B0604020202020204" pitchFamily="34" charset="0"/>
                <a:cs typeface="Arial" panose="020B0604020202020204" pitchFamily="34" charset="0"/>
              </a:rPr>
              <a:t>Two </a:t>
            </a:r>
            <a:r>
              <a:rPr lang="en-US" dirty="0">
                <a:solidFill>
                  <a:schemeClr val="tx2">
                    <a:lumMod val="75000"/>
                  </a:schemeClr>
                </a:solidFill>
                <a:latin typeface="Arial" panose="020B0604020202020204" pitchFamily="34" charset="0"/>
                <a:cs typeface="Arial" panose="020B0604020202020204" pitchFamily="34" charset="0"/>
              </a:rPr>
              <a:t>exam</a:t>
            </a:r>
            <a:r>
              <a:rPr lang="en-US" dirty="0">
                <a:solidFill>
                  <a:srgbClr val="002060"/>
                </a:solidFill>
                <a:latin typeface="Arial" panose="020B0604020202020204" pitchFamily="34" charset="0"/>
                <a:cs typeface="Arial" panose="020B0604020202020204" pitchFamily="34" charset="0"/>
              </a:rPr>
              <a:t> rooms per unit where physical measurements, clinical measurements, and samples are  collected, and a bathroom for urine collection.​</a:t>
            </a:r>
          </a:p>
          <a:p>
            <a:pPr marL="464679" marR="670262" indent="-260636">
              <a:lnSpc>
                <a:spcPct val="134900"/>
              </a:lnSpc>
              <a:spcBef>
                <a:spcPts val="1201"/>
              </a:spcBef>
              <a:buSzPct val="113636"/>
              <a:buFontTx/>
              <a:buChar char="•"/>
              <a:tabLst>
                <a:tab pos="464679" algn="l"/>
                <a:tab pos="465064" algn="l"/>
              </a:tabLst>
            </a:pPr>
            <a:r>
              <a:rPr lang="en-US" dirty="0">
                <a:solidFill>
                  <a:srgbClr val="002060"/>
                </a:solidFill>
                <a:latin typeface="Arial" panose="020B0604020202020204" pitchFamily="34" charset="0"/>
                <a:cs typeface="Arial" panose="020B0604020202020204" pitchFamily="34" charset="0"/>
              </a:rPr>
              <a:t>Community partnerships are encouraged as ways to increase our enrollment capabilities.</a:t>
            </a:r>
          </a:p>
          <a:p>
            <a:pPr marL="464679" marR="670262" indent="-260636">
              <a:lnSpc>
                <a:spcPct val="134900"/>
              </a:lnSpc>
              <a:spcBef>
                <a:spcPts val="1201"/>
              </a:spcBef>
              <a:buSzPct val="113636"/>
              <a:buFontTx/>
              <a:buChar char="•"/>
              <a:tabLst>
                <a:tab pos="464679" algn="l"/>
                <a:tab pos="465064" algn="l"/>
              </a:tabLst>
            </a:pPr>
            <a:r>
              <a:rPr lang="en-US" spc="-3" dirty="0">
                <a:solidFill>
                  <a:srgbClr val="002060"/>
                </a:solidFill>
              </a:rPr>
              <a:t>Organizations that partner with us and accommodate our enrollment activities, by providing access to their facilities, can be compensated per visit.</a:t>
            </a:r>
            <a:endParaRPr lang="en-US" dirty="0">
              <a:solidFill>
                <a:srgbClr val="002060"/>
              </a:solidFill>
            </a:endParaRPr>
          </a:p>
          <a:p>
            <a:pPr marL="464679" marR="670262" indent="-260636">
              <a:lnSpc>
                <a:spcPct val="134900"/>
              </a:lnSpc>
              <a:spcBef>
                <a:spcPts val="1201"/>
              </a:spcBef>
              <a:buSzPct val="113636"/>
              <a:buChar char="•"/>
              <a:tabLst>
                <a:tab pos="464679" algn="l"/>
                <a:tab pos="465064" algn="l"/>
              </a:tabLst>
            </a:pPr>
            <a:endParaRPr lang="en-US" sz="2001" spc="-3" dirty="0">
              <a:solidFill>
                <a:srgbClr val="252160"/>
              </a:solidFill>
            </a:endParaRPr>
          </a:p>
          <a:p>
            <a:pPr marL="204043" marR="670262">
              <a:lnSpc>
                <a:spcPct val="134900"/>
              </a:lnSpc>
              <a:spcBef>
                <a:spcPts val="1201"/>
              </a:spcBef>
              <a:buSzPct val="113636"/>
              <a:tabLst>
                <a:tab pos="464679" algn="l"/>
                <a:tab pos="465064" algn="l"/>
              </a:tabLst>
            </a:pPr>
            <a:endParaRPr lang="en-US" sz="2001" spc="-3" dirty="0">
              <a:solidFill>
                <a:srgbClr val="252160"/>
              </a:solidFill>
            </a:endParaRPr>
          </a:p>
          <a:p>
            <a:pPr fontAlgn="base"/>
            <a:endParaRPr lang="en-US" sz="1092" dirty="0"/>
          </a:p>
          <a:p>
            <a:pPr fontAlgn="base"/>
            <a:endParaRPr lang="en-US" sz="1092" dirty="0"/>
          </a:p>
          <a:p>
            <a:pPr fontAlgn="base"/>
            <a:r>
              <a:rPr lang="en-US" sz="1092" dirty="0"/>
              <a:t>​</a:t>
            </a:r>
          </a:p>
          <a:p>
            <a:pPr marL="464679" marR="670262" indent="-260636">
              <a:lnSpc>
                <a:spcPct val="134900"/>
              </a:lnSpc>
              <a:spcBef>
                <a:spcPts val="1201"/>
              </a:spcBef>
              <a:buSzPct val="113636"/>
              <a:buChar char="•"/>
              <a:tabLst>
                <a:tab pos="464679" algn="l"/>
                <a:tab pos="465064" algn="l"/>
              </a:tabLst>
            </a:pPr>
            <a:endParaRPr sz="2001" dirty="0"/>
          </a:p>
        </p:txBody>
      </p:sp>
      <p:sp>
        <p:nvSpPr>
          <p:cNvPr id="3" name="object 3"/>
          <p:cNvSpPr txBox="1"/>
          <p:nvPr/>
        </p:nvSpPr>
        <p:spPr>
          <a:xfrm>
            <a:off x="11557541" y="6277291"/>
            <a:ext cx="169406" cy="166712"/>
          </a:xfrm>
          <a:prstGeom prst="rect">
            <a:avLst/>
          </a:prstGeom>
        </p:spPr>
        <p:txBody>
          <a:bodyPr vert="horz" wrap="square" lIns="0" tIns="0" rIns="0" bIns="0" rtlCol="0">
            <a:spAutoFit/>
          </a:bodyPr>
          <a:lstStyle/>
          <a:p>
            <a:pPr>
              <a:lnSpc>
                <a:spcPts val="1322"/>
              </a:lnSpc>
            </a:pPr>
            <a:r>
              <a:rPr sz="1182" spc="6">
                <a:solidFill>
                  <a:srgbClr val="878787"/>
                </a:solidFill>
              </a:rPr>
              <a:t>12</a:t>
            </a:r>
            <a:endParaRPr sz="1182"/>
          </a:p>
        </p:txBody>
      </p:sp>
      <p:sp>
        <p:nvSpPr>
          <p:cNvPr id="4" name="object 4"/>
          <p:cNvSpPr/>
          <p:nvPr/>
        </p:nvSpPr>
        <p:spPr>
          <a:xfrm>
            <a:off x="1222" y="6126955"/>
            <a:ext cx="12189557" cy="738458"/>
          </a:xfrm>
          <a:custGeom>
            <a:avLst/>
            <a:gdLst/>
            <a:ahLst/>
            <a:cxnLst/>
            <a:rect l="l" t="t" r="r" b="b"/>
            <a:pathLst>
              <a:path w="20104100" h="1217929">
                <a:moveTo>
                  <a:pt x="0" y="1217402"/>
                </a:moveTo>
                <a:lnTo>
                  <a:pt x="20104099" y="1217402"/>
                </a:lnTo>
                <a:lnTo>
                  <a:pt x="20104099" y="0"/>
                </a:lnTo>
                <a:lnTo>
                  <a:pt x="0" y="0"/>
                </a:lnTo>
                <a:lnTo>
                  <a:pt x="0" y="1217402"/>
                </a:lnTo>
                <a:close/>
              </a:path>
            </a:pathLst>
          </a:custGeom>
          <a:solidFill>
            <a:srgbClr val="252160"/>
          </a:solidFill>
        </p:spPr>
        <p:txBody>
          <a:bodyPr wrap="square" lIns="0" tIns="0" rIns="0" bIns="0" rtlCol="0"/>
          <a:lstStyle/>
          <a:p>
            <a:endParaRPr sz="1092"/>
          </a:p>
        </p:txBody>
      </p:sp>
      <p:sp>
        <p:nvSpPr>
          <p:cNvPr id="5" name="object 5"/>
          <p:cNvSpPr txBox="1">
            <a:spLocks noGrp="1"/>
          </p:cNvSpPr>
          <p:nvPr>
            <p:ph type="title"/>
          </p:nvPr>
        </p:nvSpPr>
        <p:spPr>
          <a:xfrm>
            <a:off x="446764" y="406400"/>
            <a:ext cx="11290163" cy="352682"/>
          </a:xfrm>
          <a:prstGeom prst="rect">
            <a:avLst/>
          </a:prstGeom>
        </p:spPr>
        <p:txBody>
          <a:bodyPr spcFirstLastPara="1" vert="horz" wrap="square" lIns="0" tIns="8085" rIns="0" bIns="0" rtlCol="0" anchor="ctr" anchorCtr="0">
            <a:spAutoFit/>
          </a:bodyPr>
          <a:lstStyle/>
          <a:p>
            <a:pPr marL="7699">
              <a:spcBef>
                <a:spcPts val="64"/>
              </a:spcBef>
              <a:tabLst>
                <a:tab pos="11281273" algn="l"/>
              </a:tabLst>
            </a:pPr>
            <a:r>
              <a:rPr sz="2395" u="sng" spc="-209" dirty="0">
                <a:solidFill>
                  <a:srgbClr val="252160"/>
                </a:solidFill>
                <a:uFill>
                  <a:solidFill>
                    <a:srgbClr val="58ABDE"/>
                  </a:solidFill>
                </a:uFill>
              </a:rPr>
              <a:t> </a:t>
            </a:r>
            <a:r>
              <a:rPr sz="2395" u="sng" spc="-3" dirty="0">
                <a:solidFill>
                  <a:srgbClr val="252160"/>
                </a:solidFill>
                <a:uFill>
                  <a:solidFill>
                    <a:srgbClr val="58ABDE"/>
                  </a:solidFill>
                </a:uFill>
              </a:rPr>
              <a:t>Mobile </a:t>
            </a:r>
            <a:r>
              <a:rPr sz="2395" u="sng" dirty="0">
                <a:solidFill>
                  <a:srgbClr val="252160"/>
                </a:solidFill>
                <a:uFill>
                  <a:solidFill>
                    <a:srgbClr val="58ABDE"/>
                  </a:solidFill>
                </a:uFill>
              </a:rPr>
              <a:t>Research</a:t>
            </a:r>
            <a:r>
              <a:rPr sz="2395" u="sng" spc="9" dirty="0">
                <a:solidFill>
                  <a:srgbClr val="252160"/>
                </a:solidFill>
                <a:uFill>
                  <a:solidFill>
                    <a:srgbClr val="58ABDE"/>
                  </a:solidFill>
                </a:uFill>
              </a:rPr>
              <a:t> </a:t>
            </a:r>
            <a:r>
              <a:rPr sz="2395" u="sng" dirty="0">
                <a:solidFill>
                  <a:srgbClr val="252160"/>
                </a:solidFill>
                <a:uFill>
                  <a:solidFill>
                    <a:srgbClr val="58ABDE"/>
                  </a:solidFill>
                </a:uFill>
              </a:rPr>
              <a:t>Component	</a:t>
            </a:r>
            <a:endParaRPr sz="2395" dirty="0"/>
          </a:p>
        </p:txBody>
      </p:sp>
    </p:spTree>
    <p:extLst>
      <p:ext uri="{BB962C8B-B14F-4D97-AF65-F5344CB8AC3E}">
        <p14:creationId xmlns:p14="http://schemas.microsoft.com/office/powerpoint/2010/main" val="1350044151"/>
      </p:ext>
    </p:extLst>
  </p:cSld>
  <p:clrMapOvr>
    <a:masterClrMapping/>
  </p:clrMapOvr>
  <p:transition spd="med">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01AEADF3E5D64418F78C2158DDB0B4F" ma:contentTypeVersion="12" ma:contentTypeDescription="Create a new document." ma:contentTypeScope="" ma:versionID="7107c00f65b508374bf505299279ee18">
  <xsd:schema xmlns:xsd="http://www.w3.org/2001/XMLSchema" xmlns:xs="http://www.w3.org/2001/XMLSchema" xmlns:p="http://schemas.microsoft.com/office/2006/metadata/properties" xmlns:ns2="df388692-c566-4f3e-8d89-f32c1d513c6d" xmlns:ns3="aeb63b50-99b7-458e-989b-0c31aafd2f9b" targetNamespace="http://schemas.microsoft.com/office/2006/metadata/properties" ma:root="true" ma:fieldsID="3d6bc26f5715a7e981aafc6207766b66" ns2:_="" ns3:_="">
    <xsd:import namespace="df388692-c566-4f3e-8d89-f32c1d513c6d"/>
    <xsd:import namespace="aeb63b50-99b7-458e-989b-0c31aafd2f9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388692-c566-4f3e-8d89-f32c1d513c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eb63b50-99b7-458e-989b-0c31aafd2f9b"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F886CEE-9E5E-493A-9B1A-7538035C7644}"/>
</file>

<file path=customXml/itemProps2.xml><?xml version="1.0" encoding="utf-8"?>
<ds:datastoreItem xmlns:ds="http://schemas.openxmlformats.org/officeDocument/2006/customXml" ds:itemID="{ECBAD4B8-3038-43A9-83A1-F4ABC6AFBDF6}"/>
</file>

<file path=customXml/itemProps3.xml><?xml version="1.0" encoding="utf-8"?>
<ds:datastoreItem xmlns:ds="http://schemas.openxmlformats.org/officeDocument/2006/customXml" ds:itemID="{DCCBCDAC-9A8A-495A-A2E8-D4DDEC48A7AB}"/>
</file>

<file path=docProps/app.xml><?xml version="1.0" encoding="utf-8"?>
<Properties xmlns="http://schemas.openxmlformats.org/officeDocument/2006/extended-properties" xmlns:vt="http://schemas.openxmlformats.org/officeDocument/2006/docPropsVTypes">
  <TotalTime>13</TotalTime>
  <Words>651</Words>
  <Application>Microsoft Office PowerPoint</Application>
  <PresentationFormat>Widescreen</PresentationFormat>
  <Paragraphs>42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AppleSymbols</vt:lpstr>
      <vt:lpstr>Arial</vt:lpstr>
      <vt:lpstr>Calibri</vt:lpstr>
      <vt:lpstr>Calibri Light</vt:lpstr>
      <vt:lpstr>Office Theme</vt:lpstr>
      <vt:lpstr>All of Us Participation Details</vt:lpstr>
      <vt:lpstr>COMPASS (The ChicagO Multiethnic Prevention &amp; Surveillance Study) </vt:lpstr>
      <vt:lpstr> Mobile Research Component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Rovetta McKinney</dc:creator>
  <cp:lastModifiedBy>Rovetta McKinney</cp:lastModifiedBy>
  <cp:revision>2</cp:revision>
  <dcterms:created xsi:type="dcterms:W3CDTF">2020-06-19T22:11:21Z</dcterms:created>
  <dcterms:modified xsi:type="dcterms:W3CDTF">2020-06-19T22:24:25Z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0x010100F01AEADF3E5D64418F78C2158DDB0B4F</vt:lpwstr>
  </property>
</Properties>
</file>